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758" autoAdjust="0"/>
  </p:normalViewPr>
  <p:slideViewPr>
    <p:cSldViewPr snapToGrid="0" snapToObjects="1">
      <p:cViewPr varScale="1">
        <p:scale>
          <a:sx n="56" d="100"/>
          <a:sy n="56" d="100"/>
        </p:scale>
        <p:origin x="11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orc.org\Projects\6876\Common\Common\5DATA%20COLLECTION\DATA\MAIN\Final%20Analysis\Tables%208-20-13\All%20Cities\polygons2_allciti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norc.org\Projects\6876\Common\Common\5DATA%20COLLECTION\DATA\MAIN\Final%20Analysis\Tables%208-20-13\All%20Cities\polygons2_allciti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norc.org\Projects\6876\Common\Common\5DATA%20COLLECTION\DATA\MAIN\Final%20Analysis\Tables%208-20-13\All%20Cities\polygons2_allcit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4"/>
          <c:order val="0"/>
          <c:tx>
            <c:strRef>
              <c:f>polygons!$A$7</c:f>
              <c:strCache>
                <c:ptCount val="1"/>
                <c:pt idx="0">
                  <c:v>All Areas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  <a:ln w="12700">
              <a:noFill/>
            </a:ln>
          </c:spPr>
          <c:cat>
            <c:strRef>
              <c:f>polygons!$B$2:$E$2</c:f>
              <c:strCache>
                <c:ptCount val="4"/>
                <c:pt idx="0">
                  <c:v>WELFARE
48% above pov. line</c:v>
                </c:pt>
                <c:pt idx="1">
                  <c:v>EMPLOYMENT
60% working</c:v>
                </c:pt>
                <c:pt idx="2">
                  <c:v>EDUCATION
71% completed primary</c:v>
                </c:pt>
                <c:pt idx="3">
                  <c:v>LIVING CONDITIONS 
23% with water, elec. &amp; perm. walls</c:v>
                </c:pt>
              </c:strCache>
            </c:strRef>
          </c:cat>
          <c:val>
            <c:numRef>
              <c:f>polygons!$B$7:$E$7</c:f>
              <c:numCache>
                <c:formatCode>General</c:formatCode>
                <c:ptCount val="4"/>
                <c:pt idx="0">
                  <c:v>48</c:v>
                </c:pt>
                <c:pt idx="1">
                  <c:v>60.1</c:v>
                </c:pt>
                <c:pt idx="2">
                  <c:v>71</c:v>
                </c:pt>
                <c:pt idx="3">
                  <c:v>23</c:v>
                </c:pt>
              </c:numCache>
            </c:numRef>
          </c:val>
        </c:ser>
        <c:ser>
          <c:idx val="1"/>
          <c:order val="1"/>
          <c:tx>
            <c:strRef>
              <c:f>polygons!$A$4</c:f>
              <c:strCache>
                <c:ptCount val="1"/>
                <c:pt idx="0">
                  <c:v>Formal Areas</c:v>
                </c:pt>
              </c:strCache>
            </c:strRef>
          </c:tx>
          <c:spPr>
            <a:noFill/>
            <a:ln w="19050" cmpd="sng">
              <a:solidFill>
                <a:schemeClr val="tx1"/>
              </a:solidFill>
              <a:prstDash val="dash"/>
            </a:ln>
          </c:spPr>
          <c:cat>
            <c:strRef>
              <c:f>polygons!$B$2:$E$2</c:f>
              <c:strCache>
                <c:ptCount val="4"/>
                <c:pt idx="0">
                  <c:v>WELFARE
48% above pov. line</c:v>
                </c:pt>
                <c:pt idx="1">
                  <c:v>EMPLOYMENT
60% working</c:v>
                </c:pt>
                <c:pt idx="2">
                  <c:v>EDUCATION
71% completed primary</c:v>
                </c:pt>
                <c:pt idx="3">
                  <c:v>LIVING CONDITIONS 
23% with water, elec. &amp; perm. walls</c:v>
                </c:pt>
              </c:strCache>
            </c:strRef>
          </c:cat>
          <c:val>
            <c:numRef>
              <c:f>polygons!$B$4:$E$4</c:f>
              <c:numCache>
                <c:formatCode>General</c:formatCode>
                <c:ptCount val="4"/>
                <c:pt idx="0">
                  <c:v>49</c:v>
                </c:pt>
                <c:pt idx="1">
                  <c:v>59</c:v>
                </c:pt>
                <c:pt idx="2">
                  <c:v>71</c:v>
                </c:pt>
                <c:pt idx="3">
                  <c:v>29</c:v>
                </c:pt>
              </c:numCache>
            </c:numRef>
          </c:val>
        </c:ser>
        <c:ser>
          <c:idx val="0"/>
          <c:order val="2"/>
          <c:tx>
            <c:strRef>
              <c:f>polygons!$A$3</c:f>
              <c:strCache>
                <c:ptCount val="1"/>
                <c:pt idx="0">
                  <c:v>Informal Areas</c:v>
                </c:pt>
              </c:strCache>
            </c:strRef>
          </c:tx>
          <c:spPr>
            <a:noFill/>
            <a:ln w="19050">
              <a:solidFill>
                <a:schemeClr val="tx1"/>
              </a:solidFill>
            </a:ln>
          </c:spPr>
          <c:cat>
            <c:strRef>
              <c:f>polygons!$B$2:$E$2</c:f>
              <c:strCache>
                <c:ptCount val="4"/>
                <c:pt idx="0">
                  <c:v>WELFARE
48% above pov. line</c:v>
                </c:pt>
                <c:pt idx="1">
                  <c:v>EMPLOYMENT
60% working</c:v>
                </c:pt>
                <c:pt idx="2">
                  <c:v>EDUCATION
71% completed primary</c:v>
                </c:pt>
                <c:pt idx="3">
                  <c:v>LIVING CONDITIONS 
23% with water, elec. &amp; perm. walls</c:v>
                </c:pt>
              </c:strCache>
            </c:strRef>
          </c:cat>
          <c:val>
            <c:numRef>
              <c:f>polygons!$B$3:$E$3</c:f>
              <c:numCache>
                <c:formatCode>General</c:formatCode>
                <c:ptCount val="4"/>
                <c:pt idx="0">
                  <c:v>47</c:v>
                </c:pt>
                <c:pt idx="1">
                  <c:v>63.1</c:v>
                </c:pt>
                <c:pt idx="2">
                  <c:v>69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849848"/>
        <c:axId val="482849456"/>
      </c:radarChart>
      <c:catAx>
        <c:axId val="48284984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82849456"/>
        <c:crosses val="autoZero"/>
        <c:auto val="1"/>
        <c:lblAlgn val="ctr"/>
        <c:lblOffset val="100"/>
        <c:noMultiLvlLbl val="0"/>
      </c:catAx>
      <c:valAx>
        <c:axId val="482849456"/>
        <c:scaling>
          <c:orientation val="minMax"/>
          <c:max val="100"/>
          <c:min val="0"/>
        </c:scaling>
        <c:delete val="0"/>
        <c:axPos val="l"/>
        <c:majorGridlines>
          <c:spPr>
            <a:ln w="19050">
              <a:solidFill>
                <a:schemeClr val="tx1"/>
              </a:solidFill>
            </a:ln>
          </c:spPr>
        </c:majorGridlines>
        <c:minorGridlines/>
        <c:numFmt formatCode="General" sourceLinked="1"/>
        <c:majorTickMark val="none"/>
        <c:minorTickMark val="none"/>
        <c:tickLblPos val="none"/>
        <c:crossAx val="482849848"/>
        <c:crosses val="autoZero"/>
        <c:crossBetween val="between"/>
        <c:majorUnit val="100"/>
        <c:minorUnit val="10"/>
      </c:valAx>
    </c:plotArea>
    <c:legend>
      <c:legendPos val="b"/>
      <c:layout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3"/>
          <c:order val="0"/>
          <c:tx>
            <c:strRef>
              <c:f>polygons!$A$23</c:f>
              <c:strCache>
                <c:ptCount val="1"/>
                <c:pt idx="0">
                  <c:v>All Areas</c:v>
                </c:pt>
              </c:strCache>
            </c:strRef>
          </c:tx>
          <c:spPr>
            <a:solidFill>
              <a:srgbClr val="0070C0">
                <a:alpha val="50000"/>
              </a:srgbClr>
            </a:solidFill>
            <a:ln w="12700">
              <a:noFill/>
            </a:ln>
          </c:spPr>
          <c:cat>
            <c:strRef>
              <c:f>polygons!$B$18:$E$18</c:f>
              <c:strCache>
                <c:ptCount val="4"/>
                <c:pt idx="0">
                  <c:v>INFRASTRUCTURE SCORE
47% average</c:v>
                </c:pt>
                <c:pt idx="1">
                  <c:v>UNIT
67% with perm. walls</c:v>
                </c:pt>
                <c:pt idx="2">
                  <c:v>NEIGHBORHOOD &amp; LOCATION
64% feel safe</c:v>
                </c:pt>
                <c:pt idx="3">
                  <c:v>OWN HOME
13% own their dwelling</c:v>
                </c:pt>
              </c:strCache>
            </c:strRef>
          </c:cat>
          <c:val>
            <c:numRef>
              <c:f>polygons!$B$23:$E$23</c:f>
              <c:numCache>
                <c:formatCode>General</c:formatCode>
                <c:ptCount val="4"/>
                <c:pt idx="0">
                  <c:v>47.173684210526297</c:v>
                </c:pt>
                <c:pt idx="1">
                  <c:v>67</c:v>
                </c:pt>
                <c:pt idx="2">
                  <c:v>64</c:v>
                </c:pt>
                <c:pt idx="3">
                  <c:v>13</c:v>
                </c:pt>
              </c:numCache>
            </c:numRef>
          </c:val>
        </c:ser>
        <c:ser>
          <c:idx val="0"/>
          <c:order val="1"/>
          <c:tx>
            <c:strRef>
              <c:f>polygons!$A$20</c:f>
              <c:strCache>
                <c:ptCount val="1"/>
                <c:pt idx="0">
                  <c:v>Formal Areas</c:v>
                </c:pt>
              </c:strCache>
            </c:strRef>
          </c:tx>
          <c:spPr>
            <a:noFill/>
            <a:ln w="19050">
              <a:solidFill>
                <a:schemeClr val="tx1"/>
              </a:solidFill>
              <a:prstDash val="dash"/>
            </a:ln>
          </c:spPr>
          <c:cat>
            <c:strRef>
              <c:f>polygons!$B$18:$E$18</c:f>
              <c:strCache>
                <c:ptCount val="4"/>
                <c:pt idx="0">
                  <c:v>INFRASTRUCTURE SCORE
47% average</c:v>
                </c:pt>
                <c:pt idx="1">
                  <c:v>UNIT
67% with perm. walls</c:v>
                </c:pt>
                <c:pt idx="2">
                  <c:v>NEIGHBORHOOD &amp; LOCATION
64% feel safe</c:v>
                </c:pt>
                <c:pt idx="3">
                  <c:v>OWN HOME
13% own their dwelling</c:v>
                </c:pt>
              </c:strCache>
            </c:strRef>
          </c:cat>
          <c:val>
            <c:numRef>
              <c:f>polygons!$B$20:$E$20</c:f>
              <c:numCache>
                <c:formatCode>General</c:formatCode>
                <c:ptCount val="4"/>
                <c:pt idx="0">
                  <c:v>51.786315789473683</c:v>
                </c:pt>
                <c:pt idx="1">
                  <c:v>83</c:v>
                </c:pt>
                <c:pt idx="2">
                  <c:v>69</c:v>
                </c:pt>
                <c:pt idx="3">
                  <c:v>16</c:v>
                </c:pt>
              </c:numCache>
            </c:numRef>
          </c:val>
        </c:ser>
        <c:ser>
          <c:idx val="1"/>
          <c:order val="2"/>
          <c:tx>
            <c:strRef>
              <c:f>polygons!$A$19</c:f>
              <c:strCache>
                <c:ptCount val="1"/>
                <c:pt idx="0">
                  <c:v>Informal Areas</c:v>
                </c:pt>
              </c:strCache>
            </c:strRef>
          </c:tx>
          <c:spPr>
            <a:noFill/>
            <a:ln w="19050">
              <a:solidFill>
                <a:schemeClr val="tx1"/>
              </a:solidFill>
            </a:ln>
          </c:spPr>
          <c:cat>
            <c:strRef>
              <c:f>polygons!$B$18:$E$18</c:f>
              <c:strCache>
                <c:ptCount val="4"/>
                <c:pt idx="0">
                  <c:v>INFRASTRUCTURE SCORE
47% average</c:v>
                </c:pt>
                <c:pt idx="1">
                  <c:v>UNIT
67% with perm. walls</c:v>
                </c:pt>
                <c:pt idx="2">
                  <c:v>NEIGHBORHOOD &amp; LOCATION
64% feel safe</c:v>
                </c:pt>
                <c:pt idx="3">
                  <c:v>OWN HOME
13% own their dwelling</c:v>
                </c:pt>
              </c:strCache>
            </c:strRef>
          </c:cat>
          <c:val>
            <c:numRef>
              <c:f>polygons!$B$19:$E$19</c:f>
              <c:numCache>
                <c:formatCode>General</c:formatCode>
                <c:ptCount val="4"/>
                <c:pt idx="0">
                  <c:v>37.501052631578951</c:v>
                </c:pt>
                <c:pt idx="1">
                  <c:v>34</c:v>
                </c:pt>
                <c:pt idx="2">
                  <c:v>53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852984"/>
        <c:axId val="482853376"/>
      </c:radarChart>
      <c:catAx>
        <c:axId val="48285298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82853376"/>
        <c:crosses val="autoZero"/>
        <c:auto val="1"/>
        <c:lblAlgn val="ctr"/>
        <c:lblOffset val="100"/>
        <c:noMultiLvlLbl val="0"/>
      </c:catAx>
      <c:valAx>
        <c:axId val="482853376"/>
        <c:scaling>
          <c:orientation val="minMax"/>
          <c:max val="100"/>
          <c:min val="0"/>
        </c:scaling>
        <c:delete val="0"/>
        <c:axPos val="l"/>
        <c:majorGridlines>
          <c:spPr>
            <a:ln w="19050">
              <a:solidFill>
                <a:schemeClr val="tx1"/>
              </a:solidFill>
            </a:ln>
          </c:spPr>
        </c:majorGridlines>
        <c:minorGridlines/>
        <c:numFmt formatCode="General" sourceLinked="1"/>
        <c:majorTickMark val="none"/>
        <c:minorTickMark val="none"/>
        <c:tickLblPos val="none"/>
        <c:crossAx val="482852984"/>
        <c:crosses val="autoZero"/>
        <c:crossBetween val="between"/>
        <c:majorUnit val="100"/>
        <c:minorUnit val="10"/>
      </c:valAx>
    </c:plotArea>
    <c:legend>
      <c:legendPos val="b"/>
      <c:layout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4"/>
          <c:order val="0"/>
          <c:tx>
            <c:strRef>
              <c:f>polygons!$A$15</c:f>
              <c:strCache>
                <c:ptCount val="1"/>
                <c:pt idx="0">
                  <c:v>All Areas</c:v>
                </c:pt>
              </c:strCache>
            </c:strRef>
          </c:tx>
          <c:spPr>
            <a:solidFill>
              <a:srgbClr val="00B050">
                <a:alpha val="50000"/>
              </a:srgbClr>
            </a:solidFill>
            <a:ln w="12700">
              <a:noFill/>
            </a:ln>
          </c:spPr>
          <c:cat>
            <c:strRef>
              <c:f>polygons!$B$10:$K$10</c:f>
              <c:strCache>
                <c:ptCount val="10"/>
                <c:pt idx="0">
                  <c:v>PIPED WATER
21%</c:v>
                </c:pt>
                <c:pt idx="1">
                  <c:v>ELECTRICITY
75%</c:v>
                </c:pt>
                <c:pt idx="2">
                  <c:v>PRIVATE TOILET
23%</c:v>
                </c:pt>
                <c:pt idx="3">
                  <c:v>SEWAGE
37%</c:v>
                </c:pt>
                <c:pt idx="4">
                  <c:v>DRAINAGE
38%</c:v>
                </c:pt>
                <c:pt idx="5">
                  <c:v>GARBAGE
8%</c:v>
                </c:pt>
                <c:pt idx="6">
                  <c:v>STREET LIGHTING
31%</c:v>
                </c:pt>
                <c:pt idx="7">
                  <c:v>PHONE
90%</c:v>
                </c:pt>
                <c:pt idx="8">
                  <c:v>PUBLIC TRANSPORT
52%</c:v>
                </c:pt>
                <c:pt idx="9">
                  <c:v>GOOD ROADS
69%</c:v>
                </c:pt>
              </c:strCache>
            </c:strRef>
          </c:cat>
          <c:val>
            <c:numRef>
              <c:f>polygons!$B$15:$K$15</c:f>
              <c:numCache>
                <c:formatCode>General</c:formatCode>
                <c:ptCount val="10"/>
                <c:pt idx="0">
                  <c:v>21</c:v>
                </c:pt>
                <c:pt idx="1">
                  <c:v>75</c:v>
                </c:pt>
                <c:pt idx="2">
                  <c:v>23</c:v>
                </c:pt>
                <c:pt idx="3">
                  <c:v>37</c:v>
                </c:pt>
                <c:pt idx="4">
                  <c:v>38</c:v>
                </c:pt>
                <c:pt idx="5">
                  <c:v>8</c:v>
                </c:pt>
                <c:pt idx="6">
                  <c:v>31</c:v>
                </c:pt>
                <c:pt idx="7">
                  <c:v>90</c:v>
                </c:pt>
                <c:pt idx="8">
                  <c:v>52</c:v>
                </c:pt>
                <c:pt idx="9">
                  <c:v>69</c:v>
                </c:pt>
              </c:numCache>
            </c:numRef>
          </c:val>
        </c:ser>
        <c:ser>
          <c:idx val="1"/>
          <c:order val="1"/>
          <c:tx>
            <c:strRef>
              <c:f>polygons!$A$12</c:f>
              <c:strCache>
                <c:ptCount val="1"/>
                <c:pt idx="0">
                  <c:v>Formal Areas</c:v>
                </c:pt>
              </c:strCache>
            </c:strRef>
          </c:tx>
          <c:spPr>
            <a:noFill/>
            <a:ln w="19050">
              <a:solidFill>
                <a:schemeClr val="tx1"/>
              </a:solidFill>
              <a:prstDash val="dash"/>
            </a:ln>
          </c:spPr>
          <c:cat>
            <c:strRef>
              <c:f>polygons!$B$10:$K$10</c:f>
              <c:strCache>
                <c:ptCount val="10"/>
                <c:pt idx="0">
                  <c:v>PIPED WATER
21%</c:v>
                </c:pt>
                <c:pt idx="1">
                  <c:v>ELECTRICITY
75%</c:v>
                </c:pt>
                <c:pt idx="2">
                  <c:v>PRIVATE TOILET
23%</c:v>
                </c:pt>
                <c:pt idx="3">
                  <c:v>SEWAGE
37%</c:v>
                </c:pt>
                <c:pt idx="4">
                  <c:v>DRAINAGE
38%</c:v>
                </c:pt>
                <c:pt idx="5">
                  <c:v>GARBAGE
8%</c:v>
                </c:pt>
                <c:pt idx="6">
                  <c:v>STREET LIGHTING
31%</c:v>
                </c:pt>
                <c:pt idx="7">
                  <c:v>PHONE
90%</c:v>
                </c:pt>
                <c:pt idx="8">
                  <c:v>PUBLIC TRANSPORT
52%</c:v>
                </c:pt>
                <c:pt idx="9">
                  <c:v>GOOD ROADS
69%</c:v>
                </c:pt>
              </c:strCache>
            </c:strRef>
          </c:cat>
          <c:val>
            <c:numRef>
              <c:f>polygons!$B$12:$K$12</c:f>
              <c:numCache>
                <c:formatCode>General</c:formatCode>
                <c:ptCount val="10"/>
                <c:pt idx="0">
                  <c:v>26</c:v>
                </c:pt>
                <c:pt idx="1">
                  <c:v>80</c:v>
                </c:pt>
                <c:pt idx="2">
                  <c:v>29</c:v>
                </c:pt>
                <c:pt idx="3">
                  <c:v>44</c:v>
                </c:pt>
                <c:pt idx="4">
                  <c:v>41</c:v>
                </c:pt>
                <c:pt idx="5">
                  <c:v>9</c:v>
                </c:pt>
                <c:pt idx="6">
                  <c:v>32</c:v>
                </c:pt>
                <c:pt idx="7">
                  <c:v>90</c:v>
                </c:pt>
                <c:pt idx="8">
                  <c:v>53</c:v>
                </c:pt>
                <c:pt idx="9">
                  <c:v>71</c:v>
                </c:pt>
              </c:numCache>
            </c:numRef>
          </c:val>
        </c:ser>
        <c:ser>
          <c:idx val="0"/>
          <c:order val="2"/>
          <c:tx>
            <c:strRef>
              <c:f>polygons!$A$11</c:f>
              <c:strCache>
                <c:ptCount val="1"/>
                <c:pt idx="0">
                  <c:v>Informal Areas</c:v>
                </c:pt>
              </c:strCache>
            </c:strRef>
          </c:tx>
          <c:spPr>
            <a:noFill/>
            <a:ln w="19050">
              <a:solidFill>
                <a:schemeClr val="tx1"/>
              </a:solidFill>
            </a:ln>
          </c:spPr>
          <c:cat>
            <c:strRef>
              <c:f>polygons!$B$10:$K$10</c:f>
              <c:strCache>
                <c:ptCount val="10"/>
                <c:pt idx="0">
                  <c:v>PIPED WATER
21%</c:v>
                </c:pt>
                <c:pt idx="1">
                  <c:v>ELECTRICITY
75%</c:v>
                </c:pt>
                <c:pt idx="2">
                  <c:v>PRIVATE TOILET
23%</c:v>
                </c:pt>
                <c:pt idx="3">
                  <c:v>SEWAGE
37%</c:v>
                </c:pt>
                <c:pt idx="4">
                  <c:v>DRAINAGE
38%</c:v>
                </c:pt>
                <c:pt idx="5">
                  <c:v>GARBAGE
8%</c:v>
                </c:pt>
                <c:pt idx="6">
                  <c:v>STREET LIGHTING
31%</c:v>
                </c:pt>
                <c:pt idx="7">
                  <c:v>PHONE
90%</c:v>
                </c:pt>
                <c:pt idx="8">
                  <c:v>PUBLIC TRANSPORT
52%</c:v>
                </c:pt>
                <c:pt idx="9">
                  <c:v>GOOD ROADS
69%</c:v>
                </c:pt>
              </c:strCache>
            </c:strRef>
          </c:cat>
          <c:val>
            <c:numRef>
              <c:f>polygons!$B$11:$K$11</c:f>
              <c:numCache>
                <c:formatCode>General</c:formatCode>
                <c:ptCount val="10"/>
                <c:pt idx="0">
                  <c:v>10</c:v>
                </c:pt>
                <c:pt idx="1">
                  <c:v>66</c:v>
                </c:pt>
                <c:pt idx="2">
                  <c:v>9</c:v>
                </c:pt>
                <c:pt idx="3">
                  <c:v>20</c:v>
                </c:pt>
                <c:pt idx="4">
                  <c:v>31</c:v>
                </c:pt>
                <c:pt idx="5">
                  <c:v>6</c:v>
                </c:pt>
                <c:pt idx="6">
                  <c:v>28</c:v>
                </c:pt>
                <c:pt idx="7">
                  <c:v>90</c:v>
                </c:pt>
                <c:pt idx="8">
                  <c:v>48</c:v>
                </c:pt>
                <c:pt idx="9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854160"/>
        <c:axId val="482854552"/>
      </c:radarChart>
      <c:catAx>
        <c:axId val="48285416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482854552"/>
        <c:crosses val="autoZero"/>
        <c:auto val="1"/>
        <c:lblAlgn val="ctr"/>
        <c:lblOffset val="100"/>
        <c:noMultiLvlLbl val="0"/>
      </c:catAx>
      <c:valAx>
        <c:axId val="482854552"/>
        <c:scaling>
          <c:orientation val="minMax"/>
          <c:max val="100"/>
          <c:min val="0"/>
        </c:scaling>
        <c:delete val="0"/>
        <c:axPos val="l"/>
        <c:majorGridlines>
          <c:spPr>
            <a:ln w="19050">
              <a:solidFill>
                <a:schemeClr val="tx1"/>
              </a:solidFill>
            </a:ln>
          </c:spPr>
        </c:majorGridlines>
        <c:minorGridlines/>
        <c:numFmt formatCode="General" sourceLinked="1"/>
        <c:majorTickMark val="none"/>
        <c:minorTickMark val="none"/>
        <c:tickLblPos val="none"/>
        <c:crossAx val="482854160"/>
        <c:crosses val="autoZero"/>
        <c:crossBetween val="between"/>
        <c:majorUnit val="100"/>
        <c:minorUnit val="10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0.00592</cdr:y>
    </cdr:from>
    <cdr:to>
      <cdr:x>1</cdr:x>
      <cdr:y>0.17736</cdr:y>
    </cdr:to>
    <cdr:sp macro="" textlink="">
      <cdr:nvSpPr>
        <cdr:cNvPr id="4" name="Text Placeholder 8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27026"/>
          <a:ext cx="2938233" cy="782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>
            <a:buFont typeface="Wingdings 2" pitchFamily="18" charset="2"/>
            <a:buNone/>
          </a:pPr>
          <a:r>
            <a:rPr lang="en-US" sz="2400" dirty="0" smtClean="0">
              <a:solidFill>
                <a:srgbClr val="0D3554"/>
              </a:solidFill>
              <a:latin typeface="Arial" panose="020B0604020202020204" pitchFamily="34" charset="0"/>
              <a:cs typeface="Arial" panose="020B0604020202020204" pitchFamily="34" charset="0"/>
            </a:rPr>
            <a:t>Development Diamond</a:t>
          </a:r>
          <a:endParaRPr lang="en-US" sz="2400" dirty="0">
            <a:solidFill>
              <a:srgbClr val="0D3554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0.06096</cdr:y>
    </cdr:from>
    <cdr:to>
      <cdr:x>1</cdr:x>
      <cdr:y>0.16231</cdr:y>
    </cdr:to>
    <cdr:sp macro="" textlink="">
      <cdr:nvSpPr>
        <cdr:cNvPr id="2" name="Text Placeholder 8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0800" y="275037"/>
          <a:ext cx="2938233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>
            <a:buFont typeface="Wingdings 2" pitchFamily="18" charset="2"/>
            <a:buNone/>
          </a:pPr>
          <a:r>
            <a:rPr lang="en-US" sz="2400" dirty="0" smtClean="0">
              <a:solidFill>
                <a:srgbClr val="0D3554"/>
              </a:solidFill>
              <a:latin typeface="Arial" panose="020B0604020202020204" pitchFamily="34" charset="0"/>
              <a:cs typeface="Arial" panose="020B0604020202020204" pitchFamily="34" charset="0"/>
            </a:rPr>
            <a:t>Living Conditions</a:t>
          </a:r>
          <a:endParaRPr lang="en-US" sz="2400" dirty="0">
            <a:solidFill>
              <a:srgbClr val="0D3554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0.01642</cdr:x>
      <cdr:y>0.07155</cdr:y>
    </cdr:from>
    <cdr:to>
      <cdr:x>0.96292</cdr:x>
      <cdr:y>0.17194</cdr:y>
    </cdr:to>
    <cdr:sp macro="" textlink="">
      <cdr:nvSpPr>
        <cdr:cNvPr id="2" name="Text Placeholder 8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0800" y="325837"/>
          <a:ext cx="2928763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>
            <a:buFont typeface="Wingdings 2" pitchFamily="18" charset="2"/>
            <a:buNone/>
          </a:pPr>
          <a:r>
            <a:rPr lang="en-US" sz="2400" dirty="0" smtClean="0">
              <a:solidFill>
                <a:srgbClr val="0D3554"/>
              </a:solidFill>
              <a:latin typeface="Arial" panose="020B0604020202020204" pitchFamily="34" charset="0"/>
              <a:cs typeface="Arial" panose="020B0604020202020204" pitchFamily="34" charset="0"/>
            </a:rPr>
            <a:t>Infrastructure</a:t>
          </a:r>
          <a:endParaRPr lang="en-US" sz="2400" dirty="0">
            <a:solidFill>
              <a:srgbClr val="0D3554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0602E-6E48-6841-BB1E-A78E1CCDC353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09162-EA00-BC4A-A2EC-2B4EBDBE4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2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Future city visions are utopian and motivating</a:t>
            </a:r>
          </a:p>
          <a:p>
            <a:r>
              <a:rPr lang="en-US" dirty="0" smtClean="0"/>
              <a:t>But they also need to </a:t>
            </a:r>
            <a:r>
              <a:rPr lang="en-US" baseline="0" dirty="0" smtClean="0"/>
              <a:t> make sure the point of departure is based on reality of current development </a:t>
            </a:r>
          </a:p>
          <a:p>
            <a:r>
              <a:rPr lang="en-US" baseline="0" dirty="0" smtClean="0"/>
              <a:t>That particularly includes all urban residents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09162-EA00-BC4A-A2EC-2B4EBDBE4F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14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What is the current</a:t>
            </a:r>
            <a:r>
              <a:rPr lang="en-US" baseline="0" dirty="0" smtClean="0"/>
              <a:t> situation in Sri Lanka?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Night-time lights image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Red shows where growth has occurred 2002-2012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Growth along transport arteries (e.g.</a:t>
            </a:r>
            <a:r>
              <a:rPr lang="en-US" baseline="0" dirty="0" smtClean="0"/>
              <a:t> Colombo – Kandy corridor) </a:t>
            </a:r>
            <a:r>
              <a:rPr lang="en-US" dirty="0" smtClean="0"/>
              <a:t>reflects ribbon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Two types of agglomerations: </a:t>
            </a:r>
            <a:r>
              <a:rPr lang="en-US" b="1" dirty="0" smtClean="0"/>
              <a:t>(a)</a:t>
            </a:r>
            <a:r>
              <a:rPr lang="en-US" dirty="0" smtClean="0"/>
              <a:t> multi-city agglomerations</a:t>
            </a:r>
            <a:r>
              <a:rPr lang="en-US" baseline="0" dirty="0" smtClean="0"/>
              <a:t> covering multiple municipal/urban councils in West and South of country; </a:t>
            </a:r>
            <a:r>
              <a:rPr lang="en-US" b="1" baseline="0" dirty="0" smtClean="0"/>
              <a:t>(b)</a:t>
            </a:r>
            <a:r>
              <a:rPr lang="en-US" baseline="0" dirty="0" smtClean="0"/>
              <a:t> “single city” agglomerations in East (e.g. </a:t>
            </a:r>
            <a:r>
              <a:rPr lang="en-US" baseline="0" dirty="0" err="1" smtClean="0"/>
              <a:t>Batticaloa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Trincomalee</a:t>
            </a:r>
            <a:r>
              <a:rPr lang="en-US" baseline="0" dirty="0" smtClean="0"/>
              <a:t>) and North (Jaffna)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Note very rapid growth around Jaffna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09162-EA00-BC4A-A2EC-2B4EBDBE4F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11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Poverty rates are (more or less) spatially uniform across the country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=&gt; spatial distribution of absolute number of poor and vulnerable follows spatial distribution</a:t>
            </a:r>
            <a:r>
              <a:rPr lang="en-US" baseline="0" dirty="0" smtClean="0"/>
              <a:t> of population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=&gt; majority of poor and vulnerable located in close proximity to major urban centers – large share in close proximity to Colombo metro region, Kandy, and Galle-</a:t>
            </a:r>
            <a:r>
              <a:rPr lang="en-US" baseline="0" dirty="0" err="1" smtClean="0"/>
              <a:t>Matara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Good news: these are also the areas with the highest levels of economic potential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=&gt; policies to improve working of agglomerations can have major poverty reduction impacts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09162-EA00-BC4A-A2EC-2B4EBDBE4F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57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5" indent="-181225">
              <a:buFont typeface="Arial" panose="020B0604020202020204" pitchFamily="34" charset="0"/>
              <a:buChar char="•"/>
            </a:pPr>
            <a:r>
              <a:rPr lang="en-US" dirty="0" smtClean="0"/>
              <a:t>Kandy = Sri Lanka’s second most populous</a:t>
            </a:r>
            <a:r>
              <a:rPr lang="en-US" baseline="0" dirty="0" smtClean="0"/>
              <a:t> city</a:t>
            </a:r>
            <a:endParaRPr lang="en-US" dirty="0" smtClean="0"/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en-US" dirty="0" smtClean="0"/>
              <a:t>Pedestrians forced off</a:t>
            </a:r>
            <a:r>
              <a:rPr lang="en-US" baseline="0" dirty="0" smtClean="0"/>
              <a:t> sidewalks and people using (active) train tracks to make their way from bus station to city center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en-US" baseline="0" dirty="0" smtClean="0"/>
              <a:t>In some areas, most vibrant areas not along streets but in-between buildings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en-US" baseline="0" dirty="0" smtClean="0"/>
              <a:t>And these zones offer a lot of potential in terms of offering dedicated spaces, away from roads for pedestrian walkability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Pp</a:t>
            </a:r>
            <a:r>
              <a:rPr lang="en-US" baseline="0" dirty="0" smtClean="0"/>
              <a:t> 137-138 of report</a:t>
            </a:r>
          </a:p>
          <a:p>
            <a:pPr>
              <a:buClr>
                <a:srgbClr val="C00000"/>
              </a:buClr>
            </a:pPr>
            <a:endParaRPr lang="en-US" sz="1200" dirty="0" smtClean="0">
              <a:solidFill>
                <a:srgbClr val="0D3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endParaRPr lang="en-US" sz="1200" dirty="0" smtClean="0">
              <a:solidFill>
                <a:srgbClr val="0D3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1200" dirty="0" smtClean="0">
                <a:solidFill>
                  <a:srgbClr val="0D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80 % of major SAR cities exposed to floods &amp; 45 % of urbanized areas in flood-prone areas</a:t>
            </a:r>
          </a:p>
          <a:p>
            <a:pPr>
              <a:buClr>
                <a:srgbClr val="C00000"/>
              </a:buClr>
            </a:pPr>
            <a:endParaRPr lang="en-US" sz="1200" dirty="0" smtClean="0">
              <a:solidFill>
                <a:srgbClr val="0D3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1200" dirty="0" smtClean="0">
                <a:solidFill>
                  <a:srgbClr val="0D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Colombo - major flooding in 2010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09162-EA00-BC4A-A2EC-2B4EBDBE4F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19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D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structure of the city</a:t>
            </a:r>
          </a:p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n-US" dirty="0" smtClean="0">
                <a:solidFill>
                  <a:srgbClr val="0D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 well-being</a:t>
            </a:r>
            <a:endParaRPr lang="en-US" dirty="0" smtClean="0"/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Multi-city agglomerations</a:t>
            </a:r>
            <a:r>
              <a:rPr lang="en-US" baseline="0" dirty="0" smtClean="0"/>
              <a:t> – improved planning &amp; coordination to bring patterns of sprawl &amp; ribbon development under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Patterns are contributing to severe traffic congestion =&gt; undermining agglomeration benefits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09162-EA00-BC4A-A2EC-2B4EBDBE4F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3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Data are</a:t>
            </a:r>
            <a:r>
              <a:rPr lang="en-US" baseline="0" dirty="0" smtClean="0"/>
              <a:t> for another country: a sample of about 15,000 households from </a:t>
            </a:r>
            <a:r>
              <a:rPr lang="en-US" baseline="0" dirty="0" smtClean="0"/>
              <a:t>15 cities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09162-EA00-BC4A-A2EC-2B4EBDBE4F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5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01F6-DC86-234F-8C31-F34885BE287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599-198A-F749-8589-16EAAAAC5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95D01F6-DC86-234F-8C31-F34885BE287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599-198A-F749-8589-16EAAAAC5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01F6-DC86-234F-8C31-F34885BE287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95D01F6-DC86-234F-8C31-F34885BE287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95D01F6-DC86-234F-8C31-F34885BE287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01F6-DC86-234F-8C31-F34885BE287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599-198A-F749-8589-16EAAAAC5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01F6-DC86-234F-8C31-F34885BE287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599-198A-F749-8589-16EAAAAC5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01F6-DC86-234F-8C31-F34885BE287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599-198A-F749-8589-16EAAAAC5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01F6-DC86-234F-8C31-F34885BE287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01F6-DC86-234F-8C31-F34885BE287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599-198A-F749-8589-16EAAAAC5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95D01F6-DC86-234F-8C31-F34885BE287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599-198A-F749-8589-16EAAAAC5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95D01F6-DC86-234F-8C31-F34885BE287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599-198A-F749-8589-16EAAAAC5E0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01F6-DC86-234F-8C31-F34885BE287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599-198A-F749-8589-16EAAAAC5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01F6-DC86-234F-8C31-F34885BE287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599-198A-F749-8589-16EAAAAC5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95D01F6-DC86-234F-8C31-F34885BE287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9599-198A-F749-8589-16EAAAAC5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95D01F6-DC86-234F-8C31-F34885BE287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9F39599-198A-F749-8589-16EAAAAC5E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r"/>
            <a:r>
              <a:rPr lang="en-US" dirty="0" err="1" smtClean="0"/>
              <a:t>Sumila</a:t>
            </a:r>
            <a:r>
              <a:rPr lang="en-US" dirty="0" smtClean="0"/>
              <a:t> </a:t>
            </a:r>
            <a:r>
              <a:rPr lang="en-US" dirty="0" err="1" smtClean="0"/>
              <a:t>Gulyani</a:t>
            </a:r>
            <a:endParaRPr lang="en-US" dirty="0" smtClean="0"/>
          </a:p>
          <a:p>
            <a:pPr algn="r"/>
            <a:r>
              <a:rPr lang="en-US" dirty="0" smtClean="0"/>
              <a:t>Urban Analytics and Strategy Global Lead</a:t>
            </a:r>
          </a:p>
          <a:p>
            <a:pPr algn="r"/>
            <a:r>
              <a:rPr lang="en-US" dirty="0" smtClean="0"/>
              <a:t>World Bank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8"/>
            <a:ext cx="8915400" cy="10732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Cities of the Future: </a:t>
            </a:r>
            <a:br>
              <a:rPr lang="en-US" dirty="0" smtClean="0"/>
            </a:br>
            <a:r>
              <a:rPr lang="en-US" dirty="0" smtClean="0"/>
              <a:t>Planning for an Inclusive Sri Lanka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30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2"/>
          <a:stretch/>
        </p:blipFill>
        <p:spPr>
          <a:xfrm>
            <a:off x="-78597" y="0"/>
            <a:ext cx="9222598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78598" y="420643"/>
            <a:ext cx="8915400" cy="877824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 fontScale="90000" lnSpcReduction="200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the reality of future utopian visions?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0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82224" y="-118533"/>
            <a:ext cx="3561775" cy="7017304"/>
          </a:xfrm>
          <a:prstGeom prst="rect">
            <a:avLst/>
          </a:prstGeom>
          <a:solidFill>
            <a:srgbClr val="333333"/>
          </a:solidFill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Existing Conditions in Sri Lanka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Multicity agglomerations along West Coast</a:t>
            </a:r>
          </a:p>
          <a:p>
            <a:pPr marL="571500" indent="-571500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Development along transport corridors</a:t>
            </a:r>
          </a:p>
          <a:p>
            <a:pPr marL="571500" indent="-571500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Need to coordinate regional governance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6"/>
          <a:stretch/>
        </p:blipFill>
        <p:spPr bwMode="auto">
          <a:xfrm>
            <a:off x="0" y="0"/>
            <a:ext cx="5582224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4547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 t="7217" r="8800" b="6957"/>
          <a:stretch/>
        </p:blipFill>
        <p:spPr>
          <a:xfrm>
            <a:off x="33872" y="-48550"/>
            <a:ext cx="5113867" cy="6906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7740" y="-118533"/>
            <a:ext cx="3996260" cy="6955750"/>
          </a:xfrm>
          <a:prstGeom prst="rect">
            <a:avLst/>
          </a:prstGeom>
          <a:solidFill>
            <a:srgbClr val="333333"/>
          </a:solidFill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Agglomerations are defined by:</a:t>
            </a:r>
          </a:p>
          <a:p>
            <a:pPr marL="571500" indent="-571500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Concentrated poverty </a:t>
            </a:r>
          </a:p>
          <a:p>
            <a:pPr marL="571500" indent="-571500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Highest potential for future economic growth</a:t>
            </a:r>
          </a:p>
          <a:p>
            <a:pPr marL="571500" indent="-571500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4582"/>
            <a:ext cx="8913813" cy="120043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Infrastructure deficits </a:t>
            </a:r>
            <a:r>
              <a:rPr lang="en-US" dirty="0" smtClean="0"/>
              <a:t>limit </a:t>
            </a:r>
            <a:r>
              <a:rPr lang="en-US" dirty="0" smtClean="0"/>
              <a:t>livability</a:t>
            </a:r>
            <a:endParaRPr lang="en-US" dirty="0"/>
          </a:p>
        </p:txBody>
      </p:sp>
      <p:pic>
        <p:nvPicPr>
          <p:cNvPr id="4" name="Content Placeholder 4"/>
          <p:cNvPicPr>
            <a:picLocks noGrp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30"/>
          <a:stretch/>
        </p:blipFill>
        <p:spPr>
          <a:xfrm>
            <a:off x="3242299" y="3165260"/>
            <a:ext cx="2743200" cy="3657600"/>
          </a:xfr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2" y="3165261"/>
            <a:ext cx="2743200" cy="3657600"/>
          </a:xfrm>
          <a:prstGeom prst="rect">
            <a:avLst/>
          </a:prstGeom>
        </p:spPr>
      </p:pic>
      <p:sp>
        <p:nvSpPr>
          <p:cNvPr id="7" name="Text Placeholder 7"/>
          <p:cNvSpPr txBox="1">
            <a:spLocks/>
          </p:cNvSpPr>
          <p:nvPr/>
        </p:nvSpPr>
        <p:spPr>
          <a:xfrm>
            <a:off x="17284" y="2352075"/>
            <a:ext cx="3086611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dirty="0" smtClean="0">
                <a:solidFill>
                  <a:srgbClr val="0D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pedestrian walkability</a:t>
            </a:r>
            <a:endParaRPr lang="en-US" dirty="0">
              <a:solidFill>
                <a:srgbClr val="0D3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239011" y="2352075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dirty="0" smtClean="0">
                <a:solidFill>
                  <a:srgbClr val="0D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Congested roads</a:t>
            </a:r>
            <a:endParaRPr lang="en-US" dirty="0">
              <a:solidFill>
                <a:srgbClr val="0D3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6" r="12359"/>
          <a:stretch/>
        </p:blipFill>
        <p:spPr>
          <a:xfrm>
            <a:off x="6404516" y="3165261"/>
            <a:ext cx="2769730" cy="3657600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6431046" y="2352075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dirty="0" smtClean="0">
                <a:solidFill>
                  <a:srgbClr val="0D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Inadequate Drainage</a:t>
            </a:r>
            <a:endParaRPr lang="en-US" dirty="0">
              <a:solidFill>
                <a:srgbClr val="0D3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9262"/>
            <a:ext cx="8913813" cy="914400"/>
          </a:xfrm>
        </p:spPr>
        <p:txBody>
          <a:bodyPr/>
          <a:lstStyle/>
          <a:p>
            <a:r>
              <a:rPr lang="en-US" dirty="0" smtClean="0"/>
              <a:t>But also offers opportunities…</a:t>
            </a:r>
            <a:endParaRPr lang="en-US" dirty="0"/>
          </a:p>
        </p:txBody>
      </p:sp>
      <p:pic>
        <p:nvPicPr>
          <p:cNvPr id="4" name="Content Placeholder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 r="-1194"/>
          <a:stretch/>
        </p:blipFill>
        <p:spPr>
          <a:xfrm>
            <a:off x="0" y="2292674"/>
            <a:ext cx="4620980" cy="4565326"/>
          </a:xfrm>
          <a:prstGeom prst="rect">
            <a:avLst/>
          </a:prstGeom>
        </p:spPr>
      </p:pic>
      <p:sp>
        <p:nvSpPr>
          <p:cNvPr id="5" name="Text Placeholder 8"/>
          <p:cNvSpPr txBox="1">
            <a:spLocks/>
          </p:cNvSpPr>
          <p:nvPr/>
        </p:nvSpPr>
        <p:spPr>
          <a:xfrm>
            <a:off x="135115" y="1659900"/>
            <a:ext cx="4296701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2400" dirty="0" smtClean="0">
                <a:solidFill>
                  <a:srgbClr val="0D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Vibrant in-between spaces </a:t>
            </a:r>
            <a:endParaRPr lang="en-US" sz="2400" dirty="0">
              <a:solidFill>
                <a:srgbClr val="0D3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720" t="34371" r="64038" b="40890"/>
          <a:stretch/>
        </p:blipFill>
        <p:spPr>
          <a:xfrm>
            <a:off x="4620981" y="2292674"/>
            <a:ext cx="4523020" cy="4565326"/>
          </a:xfrm>
          <a:prstGeom prst="rect">
            <a:avLst/>
          </a:prstGeom>
        </p:spPr>
      </p:pic>
      <p:sp>
        <p:nvSpPr>
          <p:cNvPr id="8" name="Text Placeholder 8"/>
          <p:cNvSpPr txBox="1">
            <a:spLocks/>
          </p:cNvSpPr>
          <p:nvPr/>
        </p:nvSpPr>
        <p:spPr>
          <a:xfrm>
            <a:off x="4620981" y="1653982"/>
            <a:ext cx="4296701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2400" dirty="0" smtClean="0">
                <a:solidFill>
                  <a:srgbClr val="0D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rejuvenation</a:t>
            </a:r>
            <a:endParaRPr lang="en-US" sz="2400" dirty="0">
              <a:solidFill>
                <a:srgbClr val="0D3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1154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Moving forward: Space &amp; Citizens</a:t>
            </a:r>
            <a:endParaRPr lang="en-US" dirty="0"/>
          </a:p>
        </p:txBody>
      </p:sp>
      <p:pic>
        <p:nvPicPr>
          <p:cNvPr id="5" name="Picture 14" descr="Description: western province-building density-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162" y="1518334"/>
            <a:ext cx="3726538" cy="518414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96700" y="2352322"/>
            <a:ext cx="4290231" cy="3670767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D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Sprawl &amp; Ribbon Development</a:t>
            </a:r>
          </a:p>
          <a:p>
            <a:pPr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D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pattern leading to congestion</a:t>
            </a:r>
          </a:p>
          <a:p>
            <a:pPr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D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coordinate development </a:t>
            </a:r>
            <a:endParaRPr lang="en-US" sz="2800" dirty="0">
              <a:solidFill>
                <a:srgbClr val="0D3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8451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citizen centric planning framework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4892706"/>
              </p:ext>
            </p:extLst>
          </p:nvPr>
        </p:nvGraphicFramePr>
        <p:xfrm>
          <a:off x="0" y="2132904"/>
          <a:ext cx="3120931" cy="4581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056112"/>
              </p:ext>
            </p:extLst>
          </p:nvPr>
        </p:nvGraphicFramePr>
        <p:xfrm>
          <a:off x="3120931" y="2159930"/>
          <a:ext cx="2928763" cy="451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49269186"/>
              </p:ext>
            </p:extLst>
          </p:nvPr>
        </p:nvGraphicFramePr>
        <p:xfrm>
          <a:off x="6049694" y="2159930"/>
          <a:ext cx="3094306" cy="4554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14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Inclusion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D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decisions of today have long term lock in effect</a:t>
            </a:r>
          </a:p>
          <a:p>
            <a:pPr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D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Sri </a:t>
            </a:r>
            <a:r>
              <a:rPr lang="en-US" dirty="0">
                <a:solidFill>
                  <a:srgbClr val="0D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Lanka’s policymakers must focus on alleviating both current and future congestion pressures and facilitate agglomeration </a:t>
            </a:r>
            <a:r>
              <a:rPr lang="en-US" dirty="0" smtClean="0">
                <a:solidFill>
                  <a:srgbClr val="0D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economies</a:t>
            </a:r>
            <a:endParaRPr lang="en-US" dirty="0">
              <a:solidFill>
                <a:srgbClr val="0D3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D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 in urban governance and </a:t>
            </a:r>
            <a:r>
              <a:rPr lang="en-US" dirty="0" smtClean="0">
                <a:solidFill>
                  <a:srgbClr val="0D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are key</a:t>
            </a:r>
            <a:endParaRPr lang="en-US" dirty="0">
              <a:solidFill>
                <a:srgbClr val="0D35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D3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offers the chance to make the region’s and Sri Lanka’s cities prosperous and livable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76</TotalTime>
  <Words>510</Words>
  <Application>Microsoft Office PowerPoint</Application>
  <PresentationFormat>On-screen Show (4:3)</PresentationFormat>
  <Paragraphs>88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2</vt:lpstr>
      <vt:lpstr>Perception</vt:lpstr>
      <vt:lpstr>Cities of the Future:  Planning for an Inclusive Sri Lanka</vt:lpstr>
      <vt:lpstr>PowerPoint Presentation</vt:lpstr>
      <vt:lpstr>PowerPoint Presentation</vt:lpstr>
      <vt:lpstr>PowerPoint Presentation</vt:lpstr>
      <vt:lpstr>Infrastructure deficits limit livability</vt:lpstr>
      <vt:lpstr>But also offers opportunities…</vt:lpstr>
      <vt:lpstr>Moving forward: Space &amp; Citizens</vt:lpstr>
      <vt:lpstr>A citizen centric planning framework</vt:lpstr>
      <vt:lpstr>Planning for Inclusion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Cities of the Future:  Making an Inclusive Colombo</dc:title>
  <dc:creator>Kate Owens</dc:creator>
  <cp:lastModifiedBy>Sumila Gulyani</cp:lastModifiedBy>
  <cp:revision>9</cp:revision>
  <dcterms:created xsi:type="dcterms:W3CDTF">2015-11-01T12:42:55Z</dcterms:created>
  <dcterms:modified xsi:type="dcterms:W3CDTF">2015-11-01T17:58:34Z</dcterms:modified>
</cp:coreProperties>
</file>